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5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7C4B92-E564-4023-89CF-DA4B9BD108B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466FEC-DCB9-4C71-AEDF-7AF3CDE795B4}">
      <dgm:prSet/>
      <dgm:spPr/>
      <dgm:t>
        <a:bodyPr/>
        <a:lstStyle/>
        <a:p>
          <a:pPr rtl="0"/>
          <a:r>
            <a:rPr lang="en-US" dirty="0" smtClean="0"/>
            <a:t>6 month GAP</a:t>
          </a:r>
          <a:endParaRPr lang="en-US" dirty="0"/>
        </a:p>
      </dgm:t>
    </dgm:pt>
    <dgm:pt modelId="{8537F972-54D5-4116-B79C-B618190AB533}" type="parTrans" cxnId="{570A3926-D7F0-4BEA-B8C0-AF40E358C450}">
      <dgm:prSet/>
      <dgm:spPr/>
      <dgm:t>
        <a:bodyPr/>
        <a:lstStyle/>
        <a:p>
          <a:endParaRPr lang="en-US"/>
        </a:p>
      </dgm:t>
    </dgm:pt>
    <dgm:pt modelId="{D3A92370-E06D-4999-8930-9B4020E81D55}" type="sibTrans" cxnId="{570A3926-D7F0-4BEA-B8C0-AF40E358C450}">
      <dgm:prSet/>
      <dgm:spPr/>
      <dgm:t>
        <a:bodyPr/>
        <a:lstStyle/>
        <a:p>
          <a:endParaRPr lang="en-US"/>
        </a:p>
      </dgm:t>
    </dgm:pt>
    <dgm:pt modelId="{3F466FEC-C53F-49D3-9040-D271E2AE1E58}" type="pres">
      <dgm:prSet presAssocID="{947C4B92-E564-4023-89CF-DA4B9BD108B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036DCE-261F-436A-A1E0-2223BA3983BC}" type="pres">
      <dgm:prSet presAssocID="{33466FEC-DCB9-4C71-AEDF-7AF3CDE795B4}" presName="hierRoot1" presStyleCnt="0">
        <dgm:presLayoutVars>
          <dgm:hierBranch val="init"/>
        </dgm:presLayoutVars>
      </dgm:prSet>
      <dgm:spPr/>
    </dgm:pt>
    <dgm:pt modelId="{6E866BD2-5C77-466C-9967-FBF078530D3B}" type="pres">
      <dgm:prSet presAssocID="{33466FEC-DCB9-4C71-AEDF-7AF3CDE795B4}" presName="rootComposite1" presStyleCnt="0"/>
      <dgm:spPr/>
    </dgm:pt>
    <dgm:pt modelId="{BE3FE9A7-C4D8-4626-BBF3-D68D53367849}" type="pres">
      <dgm:prSet presAssocID="{33466FEC-DCB9-4C71-AEDF-7AF3CDE795B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08C6E-8952-40FD-AC19-86EE58574314}" type="pres">
      <dgm:prSet presAssocID="{33466FEC-DCB9-4C71-AEDF-7AF3CDE795B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0237BD1-4A7D-4C66-A0C7-45762D033C99}" type="pres">
      <dgm:prSet presAssocID="{33466FEC-DCB9-4C71-AEDF-7AF3CDE795B4}" presName="hierChild2" presStyleCnt="0"/>
      <dgm:spPr/>
    </dgm:pt>
    <dgm:pt modelId="{866CA143-98B6-4539-AE58-FEC7A00B44D8}" type="pres">
      <dgm:prSet presAssocID="{33466FEC-DCB9-4C71-AEDF-7AF3CDE795B4}" presName="hierChild3" presStyleCnt="0"/>
      <dgm:spPr/>
    </dgm:pt>
  </dgm:ptLst>
  <dgm:cxnLst>
    <dgm:cxn modelId="{805AA790-850F-47CD-907C-2E311CB10A48}" type="presOf" srcId="{33466FEC-DCB9-4C71-AEDF-7AF3CDE795B4}" destId="{BE3FE9A7-C4D8-4626-BBF3-D68D53367849}" srcOrd="0" destOrd="0" presId="urn:microsoft.com/office/officeart/2005/8/layout/orgChart1"/>
    <dgm:cxn modelId="{570A3926-D7F0-4BEA-B8C0-AF40E358C450}" srcId="{947C4B92-E564-4023-89CF-DA4B9BD108B7}" destId="{33466FEC-DCB9-4C71-AEDF-7AF3CDE795B4}" srcOrd="0" destOrd="0" parTransId="{8537F972-54D5-4116-B79C-B618190AB533}" sibTransId="{D3A92370-E06D-4999-8930-9B4020E81D55}"/>
    <dgm:cxn modelId="{CBF27DA1-0A8B-4459-9542-7C69FCAC3A1A}" type="presOf" srcId="{33466FEC-DCB9-4C71-AEDF-7AF3CDE795B4}" destId="{5EC08C6E-8952-40FD-AC19-86EE58574314}" srcOrd="1" destOrd="0" presId="urn:microsoft.com/office/officeart/2005/8/layout/orgChart1"/>
    <dgm:cxn modelId="{7EB4F488-2D4C-4A79-98FD-BB41AD075347}" type="presOf" srcId="{947C4B92-E564-4023-89CF-DA4B9BD108B7}" destId="{3F466FEC-C53F-49D3-9040-D271E2AE1E58}" srcOrd="0" destOrd="0" presId="urn:microsoft.com/office/officeart/2005/8/layout/orgChart1"/>
    <dgm:cxn modelId="{0FF5468F-7F4E-45D2-9F4E-66107CD2AD3E}" type="presParOf" srcId="{3F466FEC-C53F-49D3-9040-D271E2AE1E58}" destId="{C4036DCE-261F-436A-A1E0-2223BA3983BC}" srcOrd="0" destOrd="0" presId="urn:microsoft.com/office/officeart/2005/8/layout/orgChart1"/>
    <dgm:cxn modelId="{C6CECDAF-1151-4061-8AE3-98A4E8A99ADA}" type="presParOf" srcId="{C4036DCE-261F-436A-A1E0-2223BA3983BC}" destId="{6E866BD2-5C77-466C-9967-FBF078530D3B}" srcOrd="0" destOrd="0" presId="urn:microsoft.com/office/officeart/2005/8/layout/orgChart1"/>
    <dgm:cxn modelId="{72B95D6E-C324-4F19-A846-518C4A2EA010}" type="presParOf" srcId="{6E866BD2-5C77-466C-9967-FBF078530D3B}" destId="{BE3FE9A7-C4D8-4626-BBF3-D68D53367849}" srcOrd="0" destOrd="0" presId="urn:microsoft.com/office/officeart/2005/8/layout/orgChart1"/>
    <dgm:cxn modelId="{4CA0AF99-ADC4-40F3-8748-48CA0EC9DAA2}" type="presParOf" srcId="{6E866BD2-5C77-466C-9967-FBF078530D3B}" destId="{5EC08C6E-8952-40FD-AC19-86EE58574314}" srcOrd="1" destOrd="0" presId="urn:microsoft.com/office/officeart/2005/8/layout/orgChart1"/>
    <dgm:cxn modelId="{913832F6-7391-4583-8FEE-EAE4B19ECD32}" type="presParOf" srcId="{C4036DCE-261F-436A-A1E0-2223BA3983BC}" destId="{10237BD1-4A7D-4C66-A0C7-45762D033C99}" srcOrd="1" destOrd="0" presId="urn:microsoft.com/office/officeart/2005/8/layout/orgChart1"/>
    <dgm:cxn modelId="{16D19F28-BEEA-4724-A56D-401F9ECE4C6A}" type="presParOf" srcId="{C4036DCE-261F-436A-A1E0-2223BA3983BC}" destId="{866CA143-98B6-4539-AE58-FEC7A00B44D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3FE9A7-C4D8-4626-BBF3-D68D53367849}">
      <dsp:nvSpPr>
        <dsp:cNvPr id="0" name=""/>
        <dsp:cNvSpPr/>
      </dsp:nvSpPr>
      <dsp:spPr>
        <a:xfrm>
          <a:off x="139" y="51385"/>
          <a:ext cx="1142720" cy="571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6 month GAP</a:t>
          </a:r>
          <a:endParaRPr lang="en-US" sz="1900" kern="1200" dirty="0"/>
        </a:p>
      </dsp:txBody>
      <dsp:txXfrm>
        <a:off x="139" y="51385"/>
        <a:ext cx="1142720" cy="571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47E1-C0CE-4636-A53C-95FFAB22E067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7E2D2-4482-479B-9935-96E1679596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47E1-C0CE-4636-A53C-95FFAB22E067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7E2D2-4482-479B-9935-96E167959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47E1-C0CE-4636-A53C-95FFAB22E067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7E2D2-4482-479B-9935-96E167959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47E1-C0CE-4636-A53C-95FFAB22E067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7E2D2-4482-479B-9935-96E167959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47E1-C0CE-4636-A53C-95FFAB22E067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7E2D2-4482-479B-9935-96E1679596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47E1-C0CE-4636-A53C-95FFAB22E067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7E2D2-4482-479B-9935-96E167959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47E1-C0CE-4636-A53C-95FFAB22E067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7E2D2-4482-479B-9935-96E167959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47E1-C0CE-4636-A53C-95FFAB22E067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7E2D2-4482-479B-9935-96E167959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47E1-C0CE-4636-A53C-95FFAB22E067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7E2D2-4482-479B-9935-96E167959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47E1-C0CE-4636-A53C-95FFAB22E067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7E2D2-4482-479B-9935-96E167959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47E1-C0CE-4636-A53C-95FFAB22E067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D7E2D2-4482-479B-9935-96E1679596D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9247E1-C0CE-4636-A53C-95FFAB22E067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D7E2D2-4482-479B-9935-96E1679596D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Aligning Data </a:t>
            </a:r>
            <a:r>
              <a:rPr lang="en-US" dirty="0"/>
              <a:t>R</a:t>
            </a:r>
            <a:r>
              <a:rPr lang="en-US" dirty="0" smtClean="0"/>
              <a:t>eporting and </a:t>
            </a:r>
            <a:r>
              <a:rPr lang="en-US" dirty="0"/>
              <a:t>A</a:t>
            </a:r>
            <a:r>
              <a:rPr lang="en-US" dirty="0" smtClean="0"/>
              <a:t>ssessment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/>
              <a:t>Looking ahead to 2015-16</a:t>
            </a:r>
          </a:p>
          <a:p>
            <a:endParaRPr lang="en-US" i="1" dirty="0" smtClean="0"/>
          </a:p>
          <a:p>
            <a:r>
              <a:rPr lang="en-US" dirty="0" smtClean="0"/>
              <a:t>Timothy S. Brophy, Director, Institutional Assessment</a:t>
            </a:r>
          </a:p>
          <a:p>
            <a:r>
              <a:rPr lang="en-US" dirty="0" smtClean="0"/>
              <a:t>Academic Assessment Committee</a:t>
            </a:r>
          </a:p>
          <a:p>
            <a:r>
              <a:rPr lang="en-US" dirty="0" smtClean="0"/>
              <a:t>March 11,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14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dirty="0" smtClean="0"/>
              <a:t>The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SLO and PG data is reported on the second Friday in October for the </a:t>
            </a:r>
            <a:r>
              <a:rPr lang="en-US" i="1" dirty="0" smtClean="0"/>
              <a:t>previous </a:t>
            </a:r>
            <a:r>
              <a:rPr lang="en-US" dirty="0" smtClean="0"/>
              <a:t>academic year</a:t>
            </a:r>
          </a:p>
          <a:p>
            <a:r>
              <a:rPr lang="en-US" dirty="0" smtClean="0"/>
              <a:t>Assessment Plans for the </a:t>
            </a:r>
            <a:r>
              <a:rPr lang="en-US" i="1" dirty="0" smtClean="0"/>
              <a:t>following </a:t>
            </a:r>
            <a:r>
              <a:rPr lang="en-US" dirty="0" smtClean="0"/>
              <a:t>academic year are not due until April of the </a:t>
            </a:r>
            <a:r>
              <a:rPr lang="en-US" i="1" dirty="0" smtClean="0"/>
              <a:t>current </a:t>
            </a:r>
            <a:r>
              <a:rPr lang="en-US" dirty="0" smtClean="0"/>
              <a:t>academic year</a:t>
            </a:r>
          </a:p>
          <a:p>
            <a:r>
              <a:rPr lang="en-US" dirty="0" smtClean="0"/>
              <a:t>The IDEAL: Faculty connect their data reporting with assessment planning</a:t>
            </a:r>
          </a:p>
          <a:p>
            <a:r>
              <a:rPr lang="en-US" dirty="0" smtClean="0"/>
              <a:t>The challenge: There is a 6-month gap between the data reporting for a particular academic year and the development of the AAP for the next academic year</a:t>
            </a:r>
          </a:p>
          <a:p>
            <a:r>
              <a:rPr lang="en-US" dirty="0" smtClean="0"/>
              <a:t>An additional complication: </a:t>
            </a:r>
            <a:r>
              <a:rPr lang="en-US" i="1" dirty="0" smtClean="0"/>
              <a:t>previous year </a:t>
            </a:r>
            <a:r>
              <a:rPr lang="en-US" dirty="0" smtClean="0"/>
              <a:t>reporting and planning for the </a:t>
            </a:r>
            <a:r>
              <a:rPr lang="en-US" i="1" dirty="0" smtClean="0"/>
              <a:t>following year </a:t>
            </a:r>
            <a:r>
              <a:rPr lang="en-US" dirty="0" smtClean="0"/>
              <a:t>take place during the </a:t>
            </a:r>
            <a:r>
              <a:rPr lang="en-US" i="1" dirty="0" smtClean="0"/>
              <a:t>current academic year</a:t>
            </a:r>
            <a:endParaRPr lang="en-US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014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 is how it “looks”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557542" y="2514600"/>
            <a:ext cx="2566657" cy="1524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OCTOBER</a:t>
            </a:r>
          </a:p>
          <a:p>
            <a:pPr algn="ctr"/>
            <a:r>
              <a:rPr lang="en-US" dirty="0" smtClean="0"/>
              <a:t>SLO and PG data is reported for the </a:t>
            </a:r>
            <a:r>
              <a:rPr lang="en-US" i="1" dirty="0" smtClean="0"/>
              <a:t>previous year</a:t>
            </a:r>
            <a:endParaRPr lang="en-US" i="1" dirty="0"/>
          </a:p>
        </p:txBody>
      </p:sp>
      <p:sp>
        <p:nvSpPr>
          <p:cNvPr id="5" name="Flowchart: Process 4"/>
          <p:cNvSpPr/>
          <p:nvPr/>
        </p:nvSpPr>
        <p:spPr>
          <a:xfrm>
            <a:off x="6135232" y="2485931"/>
            <a:ext cx="2438400" cy="150702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APRIL</a:t>
            </a:r>
          </a:p>
          <a:p>
            <a:pPr algn="ctr"/>
            <a:r>
              <a:rPr lang="en-US" dirty="0" smtClean="0"/>
              <a:t>Academic Assessment Plans are due for the </a:t>
            </a:r>
            <a:r>
              <a:rPr lang="en-US" i="1" dirty="0" smtClean="0"/>
              <a:t>following year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124199" y="3191912"/>
            <a:ext cx="3011033" cy="21172"/>
          </a:xfrm>
          <a:prstGeom prst="straightConnector1">
            <a:avLst/>
          </a:prstGeom>
          <a:ln w="28575"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3481085460"/>
              </p:ext>
            </p:extLst>
          </p:nvPr>
        </p:nvGraphicFramePr>
        <p:xfrm>
          <a:off x="3962400" y="2485931"/>
          <a:ext cx="1143000" cy="674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lowchart: Process 5"/>
          <p:cNvSpPr/>
          <p:nvPr/>
        </p:nvSpPr>
        <p:spPr>
          <a:xfrm>
            <a:off x="3410515" y="2486685"/>
            <a:ext cx="2438400" cy="2087108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CURRENT YEAR</a:t>
            </a:r>
          </a:p>
          <a:p>
            <a:pPr algn="ctr"/>
            <a:r>
              <a:rPr lang="en-US" dirty="0" smtClean="0"/>
              <a:t>Assessment Plan </a:t>
            </a:r>
            <a:r>
              <a:rPr lang="en-US" dirty="0" smtClean="0"/>
              <a:t>was </a:t>
            </a:r>
            <a:r>
              <a:rPr lang="en-US" dirty="0" smtClean="0"/>
              <a:t>approved the previous April, </a:t>
            </a:r>
            <a:r>
              <a:rPr lang="en-US" dirty="0" smtClean="0"/>
              <a:t>data collected for  the current year is </a:t>
            </a:r>
            <a:r>
              <a:rPr lang="en-US" dirty="0" smtClean="0"/>
              <a:t>reported in October of the </a:t>
            </a:r>
            <a:r>
              <a:rPr lang="en-US" i="1" dirty="0" smtClean="0"/>
              <a:t>next 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50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Graphic spid="20" grpId="0">
        <p:bldAsOne/>
      </p:bldGraphic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dirty="0" smtClean="0"/>
              <a:t>A proposed solution</a:t>
            </a: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498694" y="3009900"/>
            <a:ext cx="2566657" cy="1524000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OCTOBER</a:t>
            </a:r>
          </a:p>
          <a:p>
            <a:pPr algn="ctr"/>
            <a:r>
              <a:rPr lang="en-US" dirty="0" smtClean="0"/>
              <a:t>SLO and PG data is reported for the </a:t>
            </a:r>
            <a:r>
              <a:rPr lang="en-US" i="1" dirty="0" smtClean="0"/>
              <a:t>previous year</a:t>
            </a:r>
            <a:endParaRPr lang="en-US" i="1" dirty="0"/>
          </a:p>
        </p:txBody>
      </p:sp>
      <p:sp>
        <p:nvSpPr>
          <p:cNvPr id="5" name="Flowchart: Process 4"/>
          <p:cNvSpPr/>
          <p:nvPr/>
        </p:nvSpPr>
        <p:spPr>
          <a:xfrm>
            <a:off x="6433996" y="3056487"/>
            <a:ext cx="2438400" cy="1507025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APRIL</a:t>
            </a:r>
          </a:p>
          <a:p>
            <a:pPr algn="ctr"/>
            <a:r>
              <a:rPr lang="en-US" dirty="0" smtClean="0"/>
              <a:t>Academic Assessment Plans are due for the </a:t>
            </a:r>
            <a:r>
              <a:rPr lang="en-US" i="1" dirty="0" smtClean="0"/>
              <a:t>following year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6939" y="4686300"/>
            <a:ext cx="762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Example: </a:t>
            </a:r>
            <a:endParaRPr lang="en-US" dirty="0" smtClean="0"/>
          </a:p>
          <a:p>
            <a:pPr algn="ctr"/>
            <a:r>
              <a:rPr lang="en-US" b="1" dirty="0" smtClean="0"/>
              <a:t>October 10, 2014</a:t>
            </a:r>
          </a:p>
          <a:p>
            <a:pPr algn="ctr"/>
            <a:r>
              <a:rPr lang="en-US" dirty="0" smtClean="0"/>
              <a:t>2013-14 </a:t>
            </a:r>
            <a:r>
              <a:rPr lang="en-US" dirty="0" smtClean="0"/>
              <a:t>data is due </a:t>
            </a:r>
            <a:r>
              <a:rPr lang="en-US" dirty="0" smtClean="0"/>
              <a:t>in </a:t>
            </a:r>
            <a:r>
              <a:rPr lang="en-US" i="1" dirty="0" smtClean="0"/>
              <a:t>CA!</a:t>
            </a:r>
            <a:endParaRPr lang="en-US" dirty="0" smtClean="0"/>
          </a:p>
          <a:p>
            <a:pPr algn="ctr"/>
            <a:r>
              <a:rPr lang="en-US" dirty="0" smtClean="0"/>
              <a:t>2015-16 </a:t>
            </a:r>
            <a:r>
              <a:rPr lang="en-US" dirty="0" smtClean="0"/>
              <a:t>AAPs would be due </a:t>
            </a:r>
            <a:endParaRPr lang="en-US" dirty="0" smtClean="0"/>
          </a:p>
          <a:p>
            <a:pPr algn="ctr"/>
            <a:r>
              <a:rPr lang="en-US" dirty="0" smtClean="0"/>
              <a:t>2015-16 c</a:t>
            </a:r>
            <a:r>
              <a:rPr lang="en-US" dirty="0" smtClean="0"/>
              <a:t>hanges </a:t>
            </a:r>
            <a:r>
              <a:rPr lang="en-US" dirty="0" smtClean="0"/>
              <a:t>would be based on the 2013-14 data analysis</a:t>
            </a:r>
            <a:endParaRPr lang="en-US" dirty="0"/>
          </a:p>
        </p:txBody>
      </p:sp>
      <p:sp>
        <p:nvSpPr>
          <p:cNvPr id="7" name="Multiply 6"/>
          <p:cNvSpPr/>
          <p:nvPr/>
        </p:nvSpPr>
        <p:spPr>
          <a:xfrm>
            <a:off x="685800" y="2895600"/>
            <a:ext cx="1905000" cy="1752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y 7"/>
          <p:cNvSpPr/>
          <p:nvPr/>
        </p:nvSpPr>
        <p:spPr>
          <a:xfrm>
            <a:off x="6700696" y="2933700"/>
            <a:ext cx="1905000" cy="1752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4" idx="3"/>
          </p:cNvCxnSpPr>
          <p:nvPr/>
        </p:nvCxnSpPr>
        <p:spPr>
          <a:xfrm flipV="1">
            <a:off x="3065351" y="3749832"/>
            <a:ext cx="3368645" cy="22068"/>
          </a:xfrm>
          <a:prstGeom prst="straightConnector1">
            <a:avLst/>
          </a:prstGeom>
          <a:ln w="28575"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8694" y="2870326"/>
            <a:ext cx="8416706" cy="1828800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OCTOBER:</a:t>
            </a:r>
          </a:p>
          <a:p>
            <a:pPr marL="0" indent="0" algn="ctr">
              <a:buNone/>
            </a:pPr>
            <a:r>
              <a:rPr lang="en-US" dirty="0" smtClean="0"/>
              <a:t>Report data for previous Academic Year </a:t>
            </a:r>
            <a:r>
              <a:rPr lang="en-US" u="sng" dirty="0" smtClean="0"/>
              <a:t>and </a:t>
            </a:r>
            <a:r>
              <a:rPr lang="en-US" dirty="0" smtClean="0"/>
              <a:t>develop Assessment Plan for the following Academic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10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  <p:bldP spid="7" grpId="0" animBg="1"/>
      <p:bldP spid="8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connects clearly the data reporting/analysis and Academic Assessment Planning process by placing them in the same time frame</a:t>
            </a:r>
          </a:p>
          <a:p>
            <a:r>
              <a:rPr lang="en-US" dirty="0" smtClean="0"/>
              <a:t>Requires faculty and SACS Coordinator attention once per year (usually)</a:t>
            </a:r>
          </a:p>
          <a:p>
            <a:r>
              <a:rPr lang="en-US" dirty="0" smtClean="0"/>
              <a:t>Faculty can still alter SLOs, PGs, and other assessment components through April 1 of each year in time for catalog </a:t>
            </a:r>
            <a:r>
              <a:rPr lang="en-US" dirty="0" smtClean="0"/>
              <a:t>updates for the following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47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7400"/>
            <a:ext cx="7772400" cy="1362456"/>
          </a:xfrm>
        </p:spPr>
        <p:txBody>
          <a:bodyPr/>
          <a:lstStyle/>
          <a:p>
            <a:pPr algn="ctr"/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96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305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Aligning Data Reporting and Assessment Planning</vt:lpstr>
      <vt:lpstr>The issues</vt:lpstr>
      <vt:lpstr>Here is how it “looks”</vt:lpstr>
      <vt:lpstr>A proposed solution</vt:lpstr>
      <vt:lpstr>Advantages</vt:lpstr>
      <vt:lpstr>Discussion</vt:lpstr>
    </vt:vector>
  </TitlesOfParts>
  <Company>UF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Aligning Data Reporting and Assessment Planning</dc:title>
  <dc:creator>Brophy,Timothy S</dc:creator>
  <cp:lastModifiedBy>Brophy,Timothy S</cp:lastModifiedBy>
  <cp:revision>16</cp:revision>
  <dcterms:created xsi:type="dcterms:W3CDTF">2014-03-05T13:36:24Z</dcterms:created>
  <dcterms:modified xsi:type="dcterms:W3CDTF">2014-03-11T17:16:37Z</dcterms:modified>
</cp:coreProperties>
</file>